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85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83" r:id="rId17"/>
    <p:sldId id="272" r:id="rId18"/>
    <p:sldId id="284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D20B2-4D9E-4847-9F08-8AEF383880A1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2EA20-3425-4326-A022-E27E37CBF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9530A-6D1A-4546-A57C-D392791E7E98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A6312-86C7-445A-9892-6BA318A45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88C0D-4672-46B7-8F1A-5CE33225C82D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ACAD7-BC57-4262-B154-5983CA8409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F135-D8A5-4CD3-8460-9BBAEE573BB8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94724-05A7-4265-AEF6-39168564C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155A-562E-4B5D-A14D-A5EBCBFC247D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D7AFB-EBCA-48E0-A62C-AB54C9BBB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CADF2-0CE1-4E19-8DF4-3AF328B27725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DCA32-74C7-4ED9-AE45-AC6D51D6A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09D9F-579B-42CF-9265-7315A59AAC82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937A-75D4-44F4-BC10-14C2531F1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8D5B6-BEBA-4C74-8542-B178D9BB858B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23018-5BF7-4D22-8D41-CEC218112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3A21-8F97-4675-B750-5C07293FF175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43DE-CE59-4CE9-80E1-AD3E8599B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B42E-5F34-4385-A50A-A71235AA92DD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30CD2-7CAD-415A-A302-E4137B53A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BF309-E8C5-4315-80DB-F960EC11BD6D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3AB2F-C52B-4DE1-9C5E-F456D8BEB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900083-1194-4C30-906D-C800C69F7AAF}" type="datetimeFigureOut">
              <a:rPr lang="en-US"/>
              <a:pPr>
                <a:defRPr/>
              </a:pPr>
              <a:t>8/8/2013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DB6FDF-A03C-4E7C-AA2A-84FBA67DA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45" r:id="rId2"/>
    <p:sldLayoutId id="2147483754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5" r:id="rId9"/>
    <p:sldLayoutId id="2147483751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IgoVDTwPaA0" TargetMode="External"/><Relationship Id="rId2" Type="http://schemas.openxmlformats.org/officeDocument/2006/relationships/hyperlink" Target="http://www.youtube.com/watch?v=Zdmp5lnj2WQ&amp;feature=share&amp;list=PL6C055536D720721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Moderns:  </a:t>
            </a:r>
            <a:br>
              <a:rPr lang="en-US" dirty="0" smtClean="0"/>
            </a:br>
            <a:r>
              <a:rPr lang="en-US" dirty="0" smtClean="0"/>
              <a:t>1914 - 1939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1920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800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19</a:t>
            </a:r>
            <a:r>
              <a:rPr lang="en-US" b="1" baseline="30000" dirty="0" smtClean="0">
                <a:solidFill>
                  <a:schemeClr val="accent5">
                    <a:lumMod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Amendment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Woman’s right to vote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Passed by Congress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June 4, 1919 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Ratified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Aug. 18, 1920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3316" name="Picture 3" descr="vot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54295">
            <a:off x="4806297" y="2832845"/>
            <a:ext cx="2455691" cy="326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www.calhouncotx.org/vote-but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59524">
            <a:off x="990600" y="3352800"/>
            <a:ext cx="3095625" cy="3078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1927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800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Charles Lindbergh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f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irst transatlantic solo flight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4340" name="Picture 3" descr="Spirit of St. Loui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895600"/>
            <a:ext cx="39465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1929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 October 1929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U.S. stock market crashes  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Leads to the Great Depression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5364" name="Picture 3" descr="Black Tuesda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766468">
            <a:off x="1141413" y="3351213"/>
            <a:ext cx="2509837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SM crash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61641">
            <a:off x="4662488" y="3359150"/>
            <a:ext cx="3482975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eaLnBrk="1" hangingPunct="1"/>
            <a:r>
              <a:rPr lang="en-US" dirty="0" smtClean="0"/>
              <a:t>1933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229600" cy="4389438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1933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Franklin D. Roosevelt becomes president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New Deal program begins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hope is that it will counter the Great Depression.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Adolph Hitler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Nazi leader 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gains power in Germany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6388" name="Picture 5" descr="FD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459894"/>
            <a:ext cx="1514475" cy="209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itl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4462587"/>
            <a:ext cx="1556736" cy="2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pPr eaLnBrk="1" hangingPunct="1"/>
            <a:r>
              <a:rPr lang="en-US" dirty="0" smtClean="0"/>
              <a:t>1935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Social Security Act is enacted.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7412" name="Picture 3" descr="SSN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514600"/>
            <a:ext cx="52451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eaLnBrk="1" hangingPunct="1"/>
            <a:r>
              <a:rPr lang="en-US" dirty="0" smtClean="0"/>
              <a:t>1939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4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WWII begins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Germany invades Poland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First commercial television broadcast in U.S. is aired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18436" name="Picture 3" descr="TV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226440"/>
            <a:ext cx="2725738" cy="303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World War I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huge impact on American literature  </a:t>
            </a:r>
          </a:p>
          <a:p>
            <a:r>
              <a:rPr lang="en-US" sz="2400" b="1" dirty="0" smtClean="0"/>
              <a:t>The United States seemed to have lost its innocence.</a:t>
            </a:r>
          </a:p>
          <a:p>
            <a:r>
              <a:rPr lang="en-US" sz="2400" b="1" dirty="0" smtClean="0"/>
              <a:t>Americans began to feel cynical.  </a:t>
            </a:r>
          </a:p>
          <a:p>
            <a:pPr lvl="1"/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Cynical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</a:rPr>
              <a:t> to be distrustful of human nature and motives; human conduct is motivated by self-interest.  (Merriam-Webster)</a:t>
            </a:r>
          </a:p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The authority and traditions on which the country had been founded was being questioned.</a:t>
            </a:r>
          </a:p>
          <a:p>
            <a:r>
              <a:rPr lang="en-US" sz="2400" b="1" dirty="0" smtClean="0"/>
              <a:t>The modernist movement </a:t>
            </a:r>
            <a:r>
              <a:rPr lang="en-US" sz="2400" b="1" dirty="0" smtClean="0">
                <a:sym typeface="Wingdings" pitchFamily="2" charset="2"/>
              </a:rPr>
              <a:t> </a:t>
            </a:r>
            <a:r>
              <a:rPr lang="en-US" sz="2400" b="1" dirty="0" smtClean="0"/>
              <a:t>experimentation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writers, artists, and musicians; rejection of traditional themes and ideas.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The </a:t>
            </a:r>
            <a:r>
              <a:rPr lang="en-US" sz="3600" dirty="0" smtClean="0"/>
              <a:t>American Dream:  Pursuit of a Promise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50292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Three central assumptions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sz="2000" b="1" dirty="0" smtClean="0"/>
              <a:t>America as a New Eden </a:t>
            </a:r>
            <a:r>
              <a:rPr lang="en-US" sz="2000" b="1" dirty="0" smtClean="0">
                <a:sym typeface="Wingdings" pitchFamily="2" charset="2"/>
              </a:rPr>
              <a:t></a:t>
            </a:r>
            <a:endParaRPr lang="en-US" sz="2000" b="1" dirty="0" smtClean="0"/>
          </a:p>
          <a:p>
            <a:pPr lvl="2" eaLnBrk="1" hangingPunct="1"/>
            <a:r>
              <a:rPr lang="en-US" sz="1800" b="1" dirty="0" smtClean="0"/>
              <a:t>Land of beauty, bounty, and unlimited promise</a:t>
            </a:r>
          </a:p>
          <a:p>
            <a:pPr lvl="2" eaLnBrk="1" hangingPunct="1"/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</a:rPr>
              <a:t>People sought great wealth and pleasure.  </a:t>
            </a:r>
          </a:p>
          <a:p>
            <a:pPr lvl="3" eaLnBrk="1" hangingPunct="1"/>
            <a:r>
              <a:rPr lang="en-US" sz="1800" dirty="0" smtClean="0"/>
              <a:t>This idea can be seen in </a:t>
            </a:r>
            <a:r>
              <a:rPr lang="en-US" sz="1800" b="1" dirty="0" smtClean="0"/>
              <a:t>F. Scott Fitzgerald’s novel </a:t>
            </a:r>
            <a:r>
              <a:rPr lang="en-US" sz="1800" b="1" i="1" dirty="0" smtClean="0"/>
              <a:t>The Great Gatsby </a:t>
            </a:r>
            <a:r>
              <a:rPr lang="en-US" sz="1800" b="1" dirty="0" smtClean="0"/>
              <a:t>which showed the promise as well as the disappointment of the idea</a:t>
            </a:r>
            <a:r>
              <a:rPr lang="en-US" sz="1800" b="1" i="1" dirty="0" smtClean="0"/>
              <a:t>.</a:t>
            </a:r>
            <a:endParaRPr lang="en-US" sz="1800" b="1" dirty="0" smtClean="0"/>
          </a:p>
          <a:p>
            <a:pPr lvl="1" eaLnBrk="1" hangingPunct="1"/>
            <a:r>
              <a:rPr lang="en-US" sz="2000" b="1" dirty="0" smtClean="0"/>
              <a:t>A Belief in Progress </a:t>
            </a:r>
            <a:r>
              <a:rPr lang="en-US" sz="2000" b="1" dirty="0" smtClean="0">
                <a:sym typeface="Wingdings" pitchFamily="2" charset="2"/>
              </a:rPr>
              <a:t></a:t>
            </a:r>
            <a:endParaRPr lang="en-US" sz="2000" b="1" dirty="0" smtClean="0"/>
          </a:p>
          <a:p>
            <a:pPr lvl="2" eaLnBrk="1" hangingPunct="1"/>
            <a:r>
              <a:rPr lang="en-US" sz="1800" dirty="0" smtClean="0"/>
              <a:t>Americans believed in progress </a:t>
            </a:r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b="1" dirty="0" smtClean="0"/>
              <a:t>life was just going to keep getting better </a:t>
            </a:r>
          </a:p>
          <a:p>
            <a:pPr lvl="2" eaLnBrk="1" hangingPunct="1"/>
            <a:r>
              <a:rPr lang="en-US" sz="1800" b="1" dirty="0" smtClean="0"/>
              <a:t>They would enjoy prosperity, justice, and joy.</a:t>
            </a:r>
          </a:p>
          <a:p>
            <a:pPr lvl="2" eaLnBrk="1" hangingPunct="1"/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</a:rPr>
              <a:t>A great sense of optimism was felt by most Americans.</a:t>
            </a:r>
          </a:p>
          <a:p>
            <a:pPr lvl="1" eaLnBrk="1" hangingPunct="1"/>
            <a:r>
              <a:rPr lang="en-US" sz="2000" b="1" dirty="0" smtClean="0"/>
              <a:t>Triumph of the Individual </a:t>
            </a:r>
            <a:r>
              <a:rPr lang="en-US" sz="2000" dirty="0" smtClean="0">
                <a:sym typeface="Wingdings" pitchFamily="2" charset="2"/>
              </a:rPr>
              <a:t></a:t>
            </a:r>
            <a:endParaRPr lang="en-US" sz="2000" dirty="0" smtClean="0"/>
          </a:p>
          <a:p>
            <a:pPr lvl="2" eaLnBrk="1" hangingPunct="1"/>
            <a:r>
              <a:rPr lang="en-US" sz="1800" dirty="0" smtClean="0"/>
              <a:t>Individuals are </a:t>
            </a:r>
            <a:r>
              <a:rPr lang="en-US" sz="1800" b="1" dirty="0" smtClean="0"/>
              <a:t>independent and self-reliant</a:t>
            </a:r>
            <a:r>
              <a:rPr lang="en-US" sz="1800" dirty="0" smtClean="0"/>
              <a:t>.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1930s Entertainment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Radio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most popular form of entertainment</a:t>
            </a:r>
          </a:p>
          <a:p>
            <a:pPr lvl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About 2/3 of American households had at least one radio.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Movies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used to get minds off difficulties of the Depression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cost was relatively inexpensive.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A Crack in the World:  Breakdown of Beliefs and Traditions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End of the American Dream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</a:p>
          <a:p>
            <a:pPr lvl="1" eaLnBrk="1" hangingPunct="1"/>
            <a:r>
              <a:rPr lang="en-US" b="1" dirty="0" smtClean="0">
                <a:sym typeface="Wingdings" pitchFamily="2" charset="2"/>
              </a:rPr>
              <a:t>World War I (1914)</a:t>
            </a:r>
          </a:p>
          <a:p>
            <a:pPr lvl="1" eaLnBrk="1" hangingPunct="1"/>
            <a:r>
              <a:rPr lang="en-US" b="1" dirty="0" smtClean="0">
                <a:sym typeface="Wingdings" pitchFamily="2" charset="2"/>
              </a:rPr>
              <a:t>crash of the stock market (1929)</a:t>
            </a:r>
            <a:endParaRPr lang="en-US" b="1" dirty="0" smtClean="0"/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Postwar writers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/>
              <a:t>skeptical of the New England Puritan tradition.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Skeptical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having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doubts in general or toward a particular subject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Center of American literary life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shift away from New England</a:t>
            </a:r>
          </a:p>
          <a:p>
            <a:pPr lvl="1" eaLnBrk="1" hangingPunct="1"/>
            <a:r>
              <a:rPr lang="en-US" b="1" dirty="0" smtClean="0"/>
              <a:t>Modernist writers were from the South, the Midwest, or the West.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en-US" sz="36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9600" dirty="0" smtClean="0"/>
              <a:t>Social and Political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5715000" cy="1143000"/>
          </a:xfrm>
        </p:spPr>
        <p:txBody>
          <a:bodyPr/>
          <a:lstStyle/>
          <a:p>
            <a:pPr algn="ctr" eaLnBrk="1" hangingPunct="1"/>
            <a:r>
              <a:rPr lang="en-US" sz="4000" dirty="0" smtClean="0"/>
              <a:t>Marxism and the Challenge to Free Enterprise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Karl Marx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b="1" dirty="0" smtClean="0"/>
              <a:t>socialist beliefs 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backbone of the Russian Revolution in 1917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Conflicted with </a:t>
            </a:r>
            <a:r>
              <a:rPr lang="en-US" b="1" dirty="0" smtClean="0"/>
              <a:t>capitalism and free enterprise</a:t>
            </a: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Capitalism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private ownership of goods; creation of goods and services for profit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Marx wanted a classless society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</a:p>
          <a:p>
            <a:pPr lvl="1" eaLnBrk="1" hangingPunct="1"/>
            <a:r>
              <a:rPr lang="en-US" b="1" dirty="0" smtClean="0"/>
              <a:t>all property was owned communally </a:t>
            </a:r>
          </a:p>
          <a:p>
            <a:pPr lvl="1" eaLnBrk="1" hangingPunct="1"/>
            <a:r>
              <a:rPr lang="en-US" b="1" dirty="0" smtClean="0"/>
              <a:t>everyone received equal benefits and rewards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Some Americans believed that certain elements of Marxism would work.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23556" name="Picture 3" descr="Karl Mar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52400"/>
            <a:ext cx="1452386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Freud and the </a:t>
            </a:r>
            <a:br>
              <a:rPr lang="en-US" sz="4000" dirty="0" smtClean="0"/>
            </a:br>
            <a:r>
              <a:rPr lang="en-US" sz="4000" dirty="0" smtClean="0"/>
              <a:t>Unconscious Mind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Sigmund Freud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dirty="0" smtClean="0"/>
              <a:t>founder of psychoanalysis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Opened the working of the unconscious mind</a:t>
            </a:r>
          </a:p>
          <a:p>
            <a:pPr lvl="1" eaLnBrk="1" hangingPunct="1"/>
            <a:r>
              <a:rPr lang="en-US" b="1" dirty="0" smtClean="0"/>
              <a:t>Believed actions are controlled by subconscious mind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No control over subconscious = </a:t>
            </a:r>
            <a:r>
              <a:rPr lang="en-US" b="1" dirty="0" smtClean="0"/>
              <a:t>no free will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Free will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voluntary choice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Led to </a:t>
            </a:r>
            <a:r>
              <a:rPr lang="en-US" b="1" dirty="0" smtClean="0"/>
              <a:t>stream of consciousness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 literary technique in which</a:t>
            </a:r>
            <a:r>
              <a:rPr lang="en-US" dirty="0" smtClean="0"/>
              <a:t> </a:t>
            </a:r>
            <a:r>
              <a:rPr lang="en-US" b="1" dirty="0" smtClean="0"/>
              <a:t>chronology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is abandoned in an effort to imitate the </a:t>
            </a:r>
            <a:r>
              <a:rPr lang="en-US" b="1" dirty="0" smtClean="0"/>
              <a:t>moment-by-moment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thoughts of a characte</a:t>
            </a:r>
            <a:r>
              <a:rPr lang="en-US" dirty="0" smtClean="0"/>
              <a:t>r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pic>
        <p:nvPicPr>
          <p:cNvPr id="24580" name="Picture 3" descr="Freu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228600"/>
            <a:ext cx="1714500" cy="178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pPr algn="ctr" eaLnBrk="1" hangingPunct="1"/>
            <a:r>
              <a:rPr lang="en-US" sz="4000" dirty="0" smtClean="0"/>
              <a:t>At Home and Abroad:  The Jazz 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95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 1919, the </a:t>
            </a:r>
            <a:r>
              <a:rPr lang="en-US" b="1" dirty="0" smtClean="0"/>
              <a:t>manufacture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or sale of alcohol was prohibited because it was seen as a “central social evil.”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Prohibition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led to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bootlegger </a:t>
            </a:r>
          </a:p>
          <a:p>
            <a:pPr lvl="1" eaLnBrk="1" hangingPunct="1"/>
            <a:r>
              <a:rPr lang="en-US" b="1" dirty="0" smtClean="0"/>
              <a:t>the speak-easy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cocktail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flapper</a:t>
            </a:r>
          </a:p>
          <a:p>
            <a:pPr lvl="1" eaLnBrk="1" hangingPunct="1"/>
            <a:r>
              <a:rPr lang="en-US" b="1" dirty="0" smtClean="0"/>
              <a:t>new rhythms of jazz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gangster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Named the Jazz Age by </a:t>
            </a:r>
            <a:r>
              <a:rPr lang="en-US" b="1" dirty="0" smtClean="0"/>
              <a:t>F. Scott Fitzgerald</a:t>
            </a:r>
            <a:r>
              <a:rPr lang="en-US" dirty="0" smtClean="0"/>
              <a:t>.</a:t>
            </a:r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At Home and Abroad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Expatriates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American writers and artists who abandoned the U.S. for life in France following </a:t>
            </a:r>
            <a:r>
              <a:rPr lang="en-US" b="1" dirty="0" smtClean="0"/>
              <a:t>WWI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(add this to your handout)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Ex-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former</a:t>
            </a: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Patriot  one who loves his or her country and supports its authority and interests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b="1" dirty="0" smtClean="0"/>
              <a:t>Cheaper and better to live in Paris</a:t>
            </a:r>
          </a:p>
          <a:p>
            <a:pPr lvl="2" eaLnBrk="1" hangingPunct="1"/>
            <a:r>
              <a:rPr lang="en-US" b="1" dirty="0" smtClean="0"/>
              <a:t>More exotic</a:t>
            </a:r>
          </a:p>
          <a:p>
            <a:pPr lvl="2" eaLnBrk="1" hangingPunct="1"/>
            <a:r>
              <a:rPr lang="en-US" b="1" dirty="0" smtClean="0"/>
              <a:t>Filled with grace and luxury</a:t>
            </a:r>
          </a:p>
          <a:p>
            <a:pPr lvl="2" eaLnBrk="1" hangingPunct="1"/>
            <a:r>
              <a:rPr lang="en-US" b="1" dirty="0" smtClean="0"/>
              <a:t>No need to go to a cellar for a drink</a:t>
            </a:r>
          </a:p>
          <a:p>
            <a:pPr eaLnBrk="1" hangingPunct="1">
              <a:buNone/>
            </a:pPr>
            <a:endParaRPr lang="en-US" dirty="0" smtClean="0"/>
          </a:p>
          <a:p>
            <a:pPr lvl="2" eaLnBrk="1" hangingPunct="1"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Grace Under Pressure:  The New American Hero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Ernest Hemingway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most influential post-World War I writer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Most famous for his literary style</a:t>
            </a: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Reduced the “flamboyance” of literary language to </a:t>
            </a:r>
            <a:r>
              <a:rPr lang="en-US" b="1" dirty="0" smtClean="0"/>
              <a:t>bare bones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no fluff</a:t>
            </a:r>
          </a:p>
          <a:p>
            <a:pPr lvl="3" eaLnBrk="1" hangingPunct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Flamboyance is often used to refer to something or someone that is elaborate or colorful in display or behavior.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Introduced a new American hero</a:t>
            </a: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 man of action, a </a:t>
            </a:r>
            <a:r>
              <a:rPr lang="en-US" b="1" dirty="0" smtClean="0"/>
              <a:t>warrior,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 tough competitor</a:t>
            </a:r>
          </a:p>
          <a:p>
            <a:pPr lvl="2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Has a code of honor, </a:t>
            </a:r>
            <a:r>
              <a:rPr lang="en-US" b="1" dirty="0" smtClean="0"/>
              <a:t>courage,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endurance</a:t>
            </a:r>
          </a:p>
          <a:p>
            <a:pPr lvl="2" eaLnBrk="1" hangingPunct="1"/>
            <a:r>
              <a:rPr lang="en-US" b="1" dirty="0" smtClean="0"/>
              <a:t>Thoroughly disillusioned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(Hemingway’s outlook was one of disillusionment, or disenchantment.)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Modern Voices in Poetry:  A Dazzling Period of Experimentation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British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influence on American poetry was gone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American poets began to experiment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Explored artistic life of Europe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Began to explore new ways to </a:t>
            </a:r>
            <a:r>
              <a:rPr lang="en-US" b="1" dirty="0" smtClean="0"/>
              <a:t>see and represent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reality</a:t>
            </a:r>
          </a:p>
          <a:p>
            <a:pPr eaLnBrk="1" hangingPunct="1"/>
            <a:r>
              <a:rPr lang="en-US" b="1" dirty="0" smtClean="0"/>
              <a:t>Symbolist and imagist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styles began to be used.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Voices of American Character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Other American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poets chose to </a:t>
            </a:r>
            <a:r>
              <a:rPr lang="en-US" b="1" dirty="0" smtClean="0"/>
              <a:t>reject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modernist trends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Preferred </a:t>
            </a:r>
            <a:r>
              <a:rPr lang="en-US" b="1" dirty="0" smtClean="0"/>
              <a:t>plain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American speech</a:t>
            </a:r>
          </a:p>
          <a:p>
            <a:pPr lvl="1" eaLnBrk="1" hangingPunct="1"/>
            <a:r>
              <a:rPr lang="en-US" b="1" dirty="0" smtClean="0"/>
              <a:t>Regional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diversity of American life and character</a:t>
            </a:r>
          </a:p>
          <a:p>
            <a:pPr eaLnBrk="1" hangingPunct="1"/>
            <a:r>
              <a:rPr lang="en-US" b="1" dirty="0" smtClean="0"/>
              <a:t>Robert Frost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one of the greatest poets of this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The Harlem Renaissance:  Voices of the African American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Black poets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focus on contributions of African American culture to America</a:t>
            </a:r>
          </a:p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Poetry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based on rhythms of </a:t>
            </a:r>
            <a:r>
              <a:rPr lang="en-US" sz="2400" b="1" dirty="0" smtClean="0"/>
              <a:t>spirituals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and jazz</a:t>
            </a:r>
          </a:p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Lyrics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based on</a:t>
            </a:r>
            <a:r>
              <a:rPr lang="en-US" sz="2400" b="1" dirty="0" smtClean="0"/>
              <a:t> songs known as the blues</a:t>
            </a:r>
          </a:p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Diction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based on street talk of the </a:t>
            </a:r>
            <a:r>
              <a:rPr lang="en-US" sz="2400" b="1" dirty="0" smtClean="0"/>
              <a:t>ghettos</a:t>
            </a:r>
          </a:p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Geographical center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Harlem (large neighborhood in New York City)</a:t>
            </a:r>
          </a:p>
          <a:p>
            <a:pPr eaLnBrk="1" hangingPunct="1"/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Spiritual center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consciousness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of African Americans</a:t>
            </a:r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Font typeface="Wingdings 2" pitchFamily="18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000" dirty="0" smtClean="0"/>
              <a:t>The American Dream Revised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Modernist era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one of the richest periods in American literature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Writers experimented boldly </a:t>
            </a:r>
          </a:p>
          <a:p>
            <a:pPr lvl="1" eaLnBrk="1" hangingPunct="1"/>
            <a:r>
              <a:rPr lang="en-US" b="1" dirty="0" smtClean="0"/>
              <a:t>Forms </a:t>
            </a:r>
          </a:p>
          <a:p>
            <a:pPr lvl="1" eaLnBrk="1" hangingPunct="1"/>
            <a:r>
              <a:rPr lang="en-US" b="1" dirty="0" smtClean="0"/>
              <a:t>Subject matter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Writers still looked for answers to basic human questions:</a:t>
            </a:r>
          </a:p>
          <a:p>
            <a:pPr lvl="1" eaLnBrk="1" hangingPunct="1"/>
            <a:r>
              <a:rPr lang="en-US" b="1" dirty="0" smtClean="0"/>
              <a:t>Who are we?</a:t>
            </a:r>
          </a:p>
          <a:p>
            <a:pPr lvl="1" eaLnBrk="1" hangingPunct="1"/>
            <a:r>
              <a:rPr lang="en-US" b="1" dirty="0" smtClean="0"/>
              <a:t>Where are we going?</a:t>
            </a:r>
          </a:p>
          <a:p>
            <a:pPr lvl="1" eaLnBrk="1" hangingPunct="1"/>
            <a:r>
              <a:rPr lang="en-US" b="1" dirty="0" smtClean="0"/>
              <a:t>What values should guide us?</a:t>
            </a:r>
          </a:p>
          <a:p>
            <a:pPr lvl="1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1914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Panama Canal opens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World War I (the Great War) begins in Europe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7172" name="Picture 3" descr="Panama Can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429000"/>
            <a:ext cx="3962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World War I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5029200"/>
          </a:xfrm>
        </p:spPr>
        <p:txBody>
          <a:bodyPr/>
          <a:lstStyle/>
          <a:p>
            <a:pPr eaLnBrk="1" hangingPunct="1"/>
            <a:r>
              <a:rPr lang="en-US" b="1" dirty="0" smtClean="0"/>
              <a:t>A Serbian student </a:t>
            </a:r>
            <a:r>
              <a:rPr lang="en-US" b="1" dirty="0" smtClean="0">
                <a:sym typeface="Wingdings" pitchFamily="2" charset="2"/>
              </a:rPr>
              <a:t> </a:t>
            </a:r>
          </a:p>
          <a:p>
            <a:pPr lvl="1" eaLnBrk="1" hangingPunct="1"/>
            <a:r>
              <a:rPr lang="en-US" sz="2600" b="1" dirty="0" smtClean="0"/>
              <a:t>shot and killed Archduke Franz Ferdinand </a:t>
            </a:r>
            <a:r>
              <a:rPr lang="en-US" sz="2600" b="1" dirty="0" smtClean="0">
                <a:sym typeface="Wingdings" pitchFamily="2" charset="2"/>
              </a:rPr>
              <a:t> </a:t>
            </a:r>
            <a:r>
              <a:rPr lang="en-US" sz="2600" b="1" dirty="0" smtClean="0"/>
              <a:t>heir to the Austro-Hungarian throne</a:t>
            </a:r>
          </a:p>
          <a:p>
            <a:pPr eaLnBrk="1" hangingPunct="1"/>
            <a:r>
              <a:rPr lang="en-US" b="1" dirty="0" smtClean="0"/>
              <a:t>Emperor Franz Joseph of Austria-Hungary </a:t>
            </a:r>
            <a:r>
              <a:rPr lang="en-US" b="1" dirty="0" smtClean="0">
                <a:sym typeface="Wingdings" pitchFamily="2" charset="2"/>
              </a:rPr>
              <a:t></a:t>
            </a:r>
          </a:p>
          <a:p>
            <a:pPr lvl="1" eaLnBrk="1" hangingPunct="1"/>
            <a:r>
              <a:rPr lang="en-US" sz="2600" b="1" dirty="0" smtClean="0"/>
              <a:t>declared war on Serbia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Russia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 an ally of Serbia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mobilized forces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Germany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mobilized forces 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declared war on Russia, France, and Belgium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1917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/>
              <a:t>U.S. entered WWI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April 6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President Woodrow Wilson asked Congress for a declaration of war on Imperial Germany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May 18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Selective Services Act passed 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Federal government could draft young men for the armed forces.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July 3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first wave of American soldiers landed in France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Oct 23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American troops fired the first shots in trench warfare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1919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/>
              <a:t>The Treaty of Versailles ended the war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June 28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S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igned by German delegates and allies</a:t>
            </a:r>
          </a:p>
          <a:p>
            <a:pPr algn="ctr" eaLnBrk="1" hangingPunct="1">
              <a:buFont typeface="Wingdings 2" pitchFamily="18" charset="2"/>
              <a:buNone/>
            </a:pP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 descr="versaill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65030">
            <a:off x="1132345" y="2755998"/>
            <a:ext cx="241935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ww2today.com/wp-content/uploads/2010/06/Bundesarchiv_Bild_146-1982-089-18_Waffenstillstand_von_Compi%C3%A8gne_Unterh%C3%A4ndl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21152">
            <a:off x="4185547" y="2889662"/>
            <a:ext cx="3805972" cy="2638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pPr eaLnBrk="1" hangingPunct="1"/>
            <a:r>
              <a:rPr lang="en-US" dirty="0" smtClean="0"/>
              <a:t>1920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Harlem Renaissance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African Americans from the south and the West Indies migrated to Harlem, New York.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Migrants sought 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better economic opportunities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escape from social conditions that were oppressive 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superior educational opportunities</a:t>
            </a: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Remember, slavery ended in 1865, so only about 55 years had passed.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486400"/>
          </a:xfrm>
        </p:spPr>
        <p:txBody>
          <a:bodyPr/>
          <a:lstStyle/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Writers included 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Langston Hughes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Claude McKay</a:t>
            </a:r>
          </a:p>
          <a:p>
            <a:pPr lvl="2" eaLnBrk="1" hangingPunct="1"/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</a:rPr>
              <a:t>Countee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 Cullen</a:t>
            </a:r>
          </a:p>
          <a:p>
            <a:pPr lvl="2" eaLnBrk="1" hangingPunct="1"/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</a:rPr>
              <a:t>Zora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 Neale 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Hurston</a:t>
            </a:r>
          </a:p>
          <a:p>
            <a:pPr marL="668337" lvl="2" indent="0" eaLnBrk="1" hangingPunct="1">
              <a:buNone/>
            </a:pP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hlinkClick r:id="rId2"/>
              </a:rPr>
              <a:t>www.youtube.com/watch?v=Zdmp5lnj2WQ&amp;feature=share&amp;list=PL6C055536D7207210</a:t>
            </a:r>
            <a:endParaRPr lang="en-US" sz="1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Musicians 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included 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Billie Holiday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Duke Ellington</a:t>
            </a:r>
          </a:p>
          <a:p>
            <a:pPr lvl="2" eaLnBrk="1" hangingPunct="1"/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Louis 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</a:rPr>
              <a:t>Armstrong</a:t>
            </a:r>
          </a:p>
          <a:p>
            <a:pPr marL="668337" lvl="2" indent="0" eaLnBrk="1" hangingPunct="1">
              <a:buNone/>
            </a:pP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hlinkClick r:id="rId3"/>
              </a:rPr>
              <a:t>youtu.be/IgoVDTwPaA0</a:t>
            </a:r>
            <a:endParaRPr lang="en-US" sz="1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668337" lvl="2" indent="0" eaLnBrk="1" hangingPunct="1">
              <a:buNone/>
            </a:pPr>
            <a:endParaRPr lang="en-US" sz="26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1920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95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The 18</a:t>
            </a:r>
            <a:r>
              <a:rPr lang="en-US" b="1" baseline="30000" dirty="0" smtClean="0">
                <a:solidFill>
                  <a:schemeClr val="accent5">
                    <a:lumMod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Amendment 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Prohibited the manufacture, sale, transport, import, or export of alcoholic beverages.</a:t>
            </a: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Jan. 16, 1919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Nebraska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36</a:t>
            </a:r>
            <a:r>
              <a:rPr lang="en-US" b="1" baseline="30000" dirty="0" smtClean="0">
                <a:solidFill>
                  <a:schemeClr val="accent5">
                    <a:lumMod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 state to ratify the amendment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Must have ¾ states ratify for an amendment to go into effect</a:t>
            </a:r>
          </a:p>
          <a:p>
            <a:pPr lvl="1"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In 1919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only 48 states</a:t>
            </a:r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eaLnBrk="1" hangingPunct="1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Became law on Jan. 16, 1920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12292" name="Picture 3" descr="Pro-Prohibiti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82260">
            <a:off x="6553200" y="304800"/>
            <a:ext cx="145894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Anti-Prohibi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23186">
            <a:off x="5763796" y="4404621"/>
            <a:ext cx="26479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2190</TotalTime>
  <Words>1246</Words>
  <Application>Microsoft Office PowerPoint</Application>
  <PresentationFormat>On-screen Show (4:3)</PresentationFormat>
  <Paragraphs>178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The Moderns:   1914 - 1939</vt:lpstr>
      <vt:lpstr>PowerPoint Presentation</vt:lpstr>
      <vt:lpstr>1914</vt:lpstr>
      <vt:lpstr>World War I</vt:lpstr>
      <vt:lpstr>1917</vt:lpstr>
      <vt:lpstr>1919</vt:lpstr>
      <vt:lpstr>1920</vt:lpstr>
      <vt:lpstr>PowerPoint Presentation</vt:lpstr>
      <vt:lpstr>1920</vt:lpstr>
      <vt:lpstr>1920</vt:lpstr>
      <vt:lpstr>1927</vt:lpstr>
      <vt:lpstr>1929</vt:lpstr>
      <vt:lpstr>1933</vt:lpstr>
      <vt:lpstr>1935</vt:lpstr>
      <vt:lpstr>1939</vt:lpstr>
      <vt:lpstr>PowerPoint Presentation</vt:lpstr>
      <vt:lpstr>The American Dream:  Pursuit of a Promise</vt:lpstr>
      <vt:lpstr>1930s Entertainment</vt:lpstr>
      <vt:lpstr>A Crack in the World:  Breakdown of Beliefs and Traditions</vt:lpstr>
      <vt:lpstr>Marxism and the Challenge to Free Enterprise</vt:lpstr>
      <vt:lpstr>Freud and the  Unconscious Mind</vt:lpstr>
      <vt:lpstr>At Home and Abroad:  The Jazz Age</vt:lpstr>
      <vt:lpstr>At Home and Abroad</vt:lpstr>
      <vt:lpstr>Grace Under Pressure:  The New American Hero</vt:lpstr>
      <vt:lpstr>Modern Voices in Poetry:  A Dazzling Period of Experimentation</vt:lpstr>
      <vt:lpstr>Voices of American Character</vt:lpstr>
      <vt:lpstr>The Harlem Renaissance:  Voices of the African American Experience</vt:lpstr>
      <vt:lpstr>The American Dream Revised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Moderns</dc:title>
  <dc:creator>pcoles</dc:creator>
  <cp:lastModifiedBy>user</cp:lastModifiedBy>
  <cp:revision>109</cp:revision>
  <dcterms:created xsi:type="dcterms:W3CDTF">2008-12-30T00:23:10Z</dcterms:created>
  <dcterms:modified xsi:type="dcterms:W3CDTF">2013-08-08T17:29:40Z</dcterms:modified>
</cp:coreProperties>
</file>